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91" r:id="rId3"/>
    <p:sldId id="309" r:id="rId4"/>
    <p:sldId id="292" r:id="rId5"/>
    <p:sldId id="305" r:id="rId6"/>
    <p:sldId id="295" r:id="rId7"/>
    <p:sldId id="304" r:id="rId8"/>
    <p:sldId id="298" r:id="rId9"/>
    <p:sldId id="306" r:id="rId10"/>
    <p:sldId id="307" r:id="rId11"/>
    <p:sldId id="310" r:id="rId12"/>
    <p:sldId id="296" r:id="rId13"/>
    <p:sldId id="299" r:id="rId14"/>
    <p:sldId id="270" r:id="rId15"/>
    <p:sldId id="269" r:id="rId16"/>
    <p:sldId id="268" r:id="rId17"/>
    <p:sldId id="267" r:id="rId18"/>
    <p:sldId id="308" r:id="rId19"/>
    <p:sldId id="302" r:id="rId20"/>
    <p:sldId id="293" r:id="rId21"/>
    <p:sldId id="29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7" autoAdjust="0"/>
    <p:restoredTop sz="94444" autoAdjust="0"/>
  </p:normalViewPr>
  <p:slideViewPr>
    <p:cSldViewPr snapToGrid="0">
      <p:cViewPr varScale="1">
        <p:scale>
          <a:sx n="69" d="100"/>
          <a:sy n="69" d="100"/>
        </p:scale>
        <p:origin x="-77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88867-59CC-4CA2-B054-476964B97DB4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318EA-6D3E-4A64-AA63-60D691DFF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70720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D2920-E29F-4D5C-AC43-71447C1B3DE0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46163-D90D-4003-B420-766C31A19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21754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1AFDE5-1C4C-4C44-80EE-507AB194B3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125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03C3-F1FD-4B69-A041-7EE8904FBEE4}" type="datetime1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685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0F2CC-395D-4E2E-9CF6-DF7BA96E03D3}" type="datetime1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798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1A3D-18FF-4A2F-9CD0-DD356D33C2C5}" type="datetime1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575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86FD-067B-4E7C-8ED6-ACD0CD447B38}" type="datetime1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1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3820"/>
            <a:ext cx="10871200" cy="51831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" y="6495006"/>
            <a:ext cx="1219199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+mj-lt"/>
              </a:rPr>
              <a:t>National Annual health Review 2073/74</a:t>
            </a:r>
            <a:endParaRPr lang="en-US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1" y="-81007"/>
            <a:ext cx="12191999" cy="9938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159"/>
            <a:ext cx="10515600" cy="9096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8006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21529-375E-4B2E-8188-99E951B42008}" type="datetime1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446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0DE8F-A63E-4C40-8525-5653ABA7A12F}" type="datetime1">
              <a:rPr lang="en-US" smtClean="0"/>
              <a:pPr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271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1F187-3CEE-423C-B630-AD91CE12FF34}" type="datetime1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191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C61F-F233-42FB-970B-CA3500F17301}" type="datetime1">
              <a:rPr lang="en-US" smtClean="0"/>
              <a:pPr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682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E49C-BB04-4726-8E78-0BFB1C5061D6}" type="datetime1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053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280A4-D461-4E3D-B1C1-460EBF0945A6}" type="datetime1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027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24AA5-1E01-4E79-A324-7006CE1F2F5D}" type="datetime1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100D-1842-40E2-B6C5-862256850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46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716" y="1223493"/>
            <a:ext cx="11778018" cy="16849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</a:rPr>
              <a:t>National </a:t>
            </a:r>
            <a:r>
              <a:rPr lang="en-US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</a:rPr>
              <a:t>Annual </a:t>
            </a:r>
            <a:r>
              <a:rPr lang="en-US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</a:rPr>
              <a:t>Health Review</a:t>
            </a:r>
            <a:br>
              <a:rPr lang="en-US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</a:rPr>
            </a:br>
            <a:r>
              <a:rPr lang="en-US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</a:rPr>
              <a:t>2073/74</a:t>
            </a:r>
            <a:endParaRPr lang="en-US" b="1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399" y="5334000"/>
            <a:ext cx="7162800" cy="1456266"/>
          </a:xfrm>
        </p:spPr>
        <p:txBody>
          <a:bodyPr>
            <a:noAutofit/>
          </a:bodyPr>
          <a:lstStyle/>
          <a:p>
            <a:pPr marL="265113" indent="-265113">
              <a:spcBef>
                <a:spcPts val="250"/>
              </a:spcBef>
              <a:buClr>
                <a:schemeClr val="accent1"/>
              </a:buClr>
            </a:pPr>
            <a:r>
              <a:rPr lang="en-US" altLang="en-US" sz="2800" b="1" dirty="0">
                <a:latin typeface="+mn-lt"/>
              </a:rPr>
              <a:t>……. </a:t>
            </a:r>
            <a:r>
              <a:rPr lang="en-US" altLang="en-US" sz="2800" b="1" dirty="0" smtClean="0">
                <a:latin typeface="+mn-lt"/>
              </a:rPr>
              <a:t>Hospital</a:t>
            </a:r>
            <a:endParaRPr lang="en-US" altLang="en-US" sz="2800" b="1" dirty="0">
              <a:latin typeface="+mn-lt"/>
            </a:endParaRPr>
          </a:p>
          <a:p>
            <a:pPr marL="265113" indent="-265113">
              <a:spcBef>
                <a:spcPts val="250"/>
              </a:spcBef>
              <a:buClr>
                <a:schemeClr val="accent1"/>
              </a:buClr>
            </a:pPr>
            <a:r>
              <a:rPr lang="en-US" sz="2800" b="1" dirty="0">
                <a:latin typeface="+mn-lt"/>
              </a:rPr>
              <a:t>………………</a:t>
            </a:r>
            <a:endParaRPr lang="en-US" sz="2800" dirty="0">
              <a:latin typeface="+mn-lt"/>
            </a:endParaRPr>
          </a:p>
        </p:txBody>
      </p:sp>
      <p:pic>
        <p:nvPicPr>
          <p:cNvPr id="4" name="Picture 2" descr="C:\Documents and Settings\dell\Desktop\Review\image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087884"/>
            <a:ext cx="10414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25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4159"/>
            <a:ext cx="12192000" cy="90966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One </a:t>
            </a:r>
            <a:r>
              <a:rPr lang="en-US" sz="3600" b="1" dirty="0">
                <a:latin typeface="+mn-lt"/>
              </a:rPr>
              <a:t>Stop Crisis Management Center (OCMC</a:t>
            </a:r>
            <a:r>
              <a:rPr lang="en-US" sz="3600" b="1" dirty="0" smtClean="0">
                <a:latin typeface="+mn-lt"/>
              </a:rPr>
              <a:t>) FY 2073/74</a:t>
            </a:r>
            <a:endParaRPr lang="en-US" sz="3600" b="1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84551637"/>
              </p:ext>
            </p:extLst>
          </p:nvPr>
        </p:nvGraphicFramePr>
        <p:xfrm>
          <a:off x="542344" y="1259983"/>
          <a:ext cx="10972800" cy="4343400"/>
        </p:xfrm>
        <a:graphic>
          <a:graphicData uri="http://schemas.openxmlformats.org/drawingml/2006/table">
            <a:tbl>
              <a:tblPr/>
              <a:tblGrid>
                <a:gridCol w="40373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21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95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23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665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Type of Crime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Remarks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5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Sexual Assault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5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Physical Assault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5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Domestic Violence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55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Other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537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700" marR="1270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38480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8655" y="562495"/>
          <a:ext cx="11476881" cy="600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5236"/>
                <a:gridCol w="1205345"/>
                <a:gridCol w="1579419"/>
                <a:gridCol w="1201426"/>
                <a:gridCol w="26554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Activities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Satisfactory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Good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Remarks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Cleanliness of Hospital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Maintenance of Hospital Premises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Sanitation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Health</a:t>
                      </a:r>
                      <a:r>
                        <a:rPr lang="en-US" sz="2800" baseline="0" dirty="0" smtClean="0"/>
                        <a:t> Care waste management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Safe Drinking water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Canteen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Triage</a:t>
                      </a:r>
                      <a:r>
                        <a:rPr lang="en-US" sz="2800" baseline="0" dirty="0" smtClean="0"/>
                        <a:t> system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Hospital Parking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Hospital</a:t>
                      </a:r>
                      <a:r>
                        <a:rPr lang="en-US" sz="2800" baseline="0" dirty="0" smtClean="0"/>
                        <a:t> Garden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  <a:tr h="405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Other (if any)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7364" y="0"/>
            <a:ext cx="10515600" cy="62345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Status of House Keeping Services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Hospital </a:t>
            </a:r>
            <a:r>
              <a:rPr lang="en-US" b="1" dirty="0" smtClean="0">
                <a:latin typeface="+mn-lt"/>
              </a:rPr>
              <a:t>Major Indicators</a:t>
            </a:r>
            <a:endParaRPr lang="en-US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4072" y="942222"/>
          <a:ext cx="11398021" cy="5431829"/>
        </p:xfrm>
        <a:graphic>
          <a:graphicData uri="http://schemas.openxmlformats.org/drawingml/2006/table">
            <a:tbl>
              <a:tblPr/>
              <a:tblGrid>
                <a:gridCol w="4515611"/>
                <a:gridCol w="2480935"/>
                <a:gridCol w="1892263"/>
                <a:gridCol w="2509212"/>
              </a:tblGrid>
              <a:tr h="4058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indicators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2071/72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2072/73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2073/74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52915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Bed occupancy rate 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5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Average length of stay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Throughput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1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Bed turnover interval 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Calibri"/>
                        </a:rPr>
                        <a:t>Infection rate among surgical cases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4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Calibri"/>
                        </a:rPr>
                        <a:t>Surgery related death 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Calibri"/>
                        </a:rPr>
                        <a:t>rate (%)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Death Rate among In-patients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Doctor: In-patient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Doctor: Out patient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Nurse: In-patient 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494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910" y="84159"/>
            <a:ext cx="12076090" cy="90966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Top 10 Morbidity and Mortality among Inpatients FY </a:t>
            </a:r>
            <a:r>
              <a:rPr lang="en-US" sz="3600" b="1" dirty="0" smtClean="0">
                <a:latin typeface="+mn-lt"/>
              </a:rPr>
              <a:t>2073/74 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4" name="Group 6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50499197"/>
              </p:ext>
            </p:extLst>
          </p:nvPr>
        </p:nvGraphicFramePr>
        <p:xfrm>
          <a:off x="666839" y="1162319"/>
          <a:ext cx="11152121" cy="4875447"/>
        </p:xfrm>
        <a:graphic>
          <a:graphicData uri="http://schemas.openxmlformats.org/drawingml/2006/table">
            <a:tbl>
              <a:tblPr/>
              <a:tblGrid>
                <a:gridCol w="883336"/>
                <a:gridCol w="4527099"/>
                <a:gridCol w="772919"/>
                <a:gridCol w="4968767"/>
              </a:tblGrid>
              <a:tr h="387350">
                <a:tc gridSpan="2">
                  <a:txBody>
                    <a:bodyPr/>
                    <a:lstStyle/>
                    <a:p>
                      <a:pPr marL="447675" marR="0" lvl="0" indent="-447675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Morbidity FY 2073 / 74</a:t>
                      </a: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47675" marR="0" lvl="0" indent="-447675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Mortality FY 2073 / 74</a:t>
                      </a: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9182">
                <a:tc gridSpan="2">
                  <a:txBody>
                    <a:bodyPr/>
                    <a:lstStyle/>
                    <a:p>
                      <a:pPr marL="447675" marR="0" lvl="0" indent="-447675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Top Ten Diseases among inpatients</a:t>
                      </a:r>
                    </a:p>
                  </a:txBody>
                  <a:tcPr marL="121920" marR="1219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47675" marR="0" lvl="0" indent="-447675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Top Ten causes of  Mortality among inpatients</a:t>
                      </a:r>
                    </a:p>
                  </a:txBody>
                  <a:tcPr marL="121920" marR="12192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763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47675" marR="0" lvl="0" indent="-4476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121920" marR="12192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140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6596979"/>
              </p:ext>
            </p:extLst>
          </p:nvPr>
        </p:nvGraphicFramePr>
        <p:xfrm>
          <a:off x="242552" y="1244061"/>
          <a:ext cx="11706896" cy="3372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6724"/>
                <a:gridCol w="2926724"/>
                <a:gridCol w="2926724"/>
                <a:gridCol w="2926724"/>
              </a:tblGrid>
              <a:tr h="2446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Issue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Action point (Activities)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Responsibility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1999" cy="9938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/>
              <a:t>Human Resource…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52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9092" y="1107584"/>
          <a:ext cx="11706896" cy="4990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6724"/>
                <a:gridCol w="2926724"/>
                <a:gridCol w="2926724"/>
                <a:gridCol w="2926724"/>
              </a:tblGrid>
              <a:tr h="2446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Issue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Action point (Activities)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Responsibility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12191999" cy="9938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/>
              <a:t>Logistics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55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9092" y="1107584"/>
          <a:ext cx="11706896" cy="4990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6724"/>
                <a:gridCol w="2926724"/>
                <a:gridCol w="2926724"/>
                <a:gridCol w="2926724"/>
              </a:tblGrid>
              <a:tr h="2446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Issue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Action point (Activities)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Responsibility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10731"/>
            <a:ext cx="12191999" cy="9938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smtClean="0"/>
              <a:t>Infrastructure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922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9092" y="1107584"/>
          <a:ext cx="11706896" cy="4990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6724"/>
                <a:gridCol w="2926724"/>
                <a:gridCol w="2926724"/>
                <a:gridCol w="2926724"/>
              </a:tblGrid>
              <a:tr h="2446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Issue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Action point (Activities)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Responsibility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10731"/>
            <a:ext cx="12191999" cy="9938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smtClean="0"/>
              <a:t>Public HEalth Related Issues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74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9092" y="1107584"/>
          <a:ext cx="11706896" cy="4990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6724"/>
                <a:gridCol w="2926724"/>
                <a:gridCol w="2926724"/>
                <a:gridCol w="2926724"/>
              </a:tblGrid>
              <a:tr h="2446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Issue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Action point (Activities)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Responsibility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10731"/>
            <a:ext cx="12191999" cy="9938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smtClean="0"/>
              <a:t>HOSPITAL SERVICES Related Issues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74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06275415"/>
              </p:ext>
            </p:extLst>
          </p:nvPr>
        </p:nvGraphicFramePr>
        <p:xfrm>
          <a:off x="309092" y="1107584"/>
          <a:ext cx="11706896" cy="4990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6724"/>
                <a:gridCol w="2926724"/>
                <a:gridCol w="2926724"/>
                <a:gridCol w="2926724"/>
              </a:tblGrid>
              <a:tr h="24469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Issue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Action point (Activities)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Responsibility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Time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  <a:tr h="809138"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72831" marR="72831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10731"/>
            <a:ext cx="12191999" cy="9938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/>
              <a:t>Policy </a:t>
            </a:r>
            <a:r>
              <a:rPr lang="en-US" sz="4400" b="1" dirty="0" smtClean="0"/>
              <a:t>Related Issues 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902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7730" y="84159"/>
            <a:ext cx="11006070" cy="90966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  <a:cs typeface="Arial" pitchFamily="34" charset="0"/>
              </a:rPr>
              <a:t>Hospital </a:t>
            </a:r>
            <a:r>
              <a:rPr lang="en-US" b="1" dirty="0" smtClean="0">
                <a:latin typeface="+mn-lt"/>
                <a:cs typeface="Arial" pitchFamily="34" charset="0"/>
              </a:rPr>
              <a:t>Beds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8254228"/>
              </p:ext>
            </p:extLst>
          </p:nvPr>
        </p:nvGraphicFramePr>
        <p:xfrm>
          <a:off x="347730" y="1197734"/>
          <a:ext cx="11379200" cy="46422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9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Description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Total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0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Sanctioned Beds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0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Operational Beds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0391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Total inpatient beds including maternity and geriatric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656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Maternity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656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Geriatric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6563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Emergency Department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0391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Other</a:t>
                      </a:r>
                      <a:endParaRPr lang="en-US" sz="24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79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850006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Key Innovation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913" y="1295400"/>
            <a:ext cx="11075831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Note: Please explain What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where, rationale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, process, challenges, response, progress, lessons, way forward   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89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21" y="2096950"/>
            <a:ext cx="11778018" cy="16849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smtClean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</a:rPr>
              <a:t>Thank you</a:t>
            </a:r>
            <a:endParaRPr lang="en-US" b="1" dirty="0"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0100D-1842-40E2-B6C5-86225685046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551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Hospital Development Committee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20255" y="1030985"/>
          <a:ext cx="11379200" cy="468401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7712701"/>
                <a:gridCol w="3666499"/>
              </a:tblGrid>
              <a:tr h="477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1. Number </a:t>
                      </a:r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of meetings held in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2073/74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2. Financial 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Information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Amount (NPR)</a:t>
                      </a:r>
                      <a:endParaRPr lang="en-US" sz="2000" b="1" dirty="0" smtClean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</a:tr>
              <a:tr h="5165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2.1. Balance @ end</a:t>
                      </a:r>
                      <a:r>
                        <a:rPr lang="en-US" sz="2000" i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i="1" baseline="0" dirty="0" err="1" smtClean="0">
                          <a:latin typeface="Arial" pitchFamily="34" charset="0"/>
                          <a:cs typeface="Arial" pitchFamily="34" charset="0"/>
                        </a:rPr>
                        <a:t>Asaar</a:t>
                      </a:r>
                      <a:r>
                        <a:rPr lang="en-US" sz="2000" i="1" baseline="0" dirty="0" smtClean="0">
                          <a:latin typeface="Arial" pitchFamily="34" charset="0"/>
                          <a:cs typeface="Arial" pitchFamily="34" charset="0"/>
                        </a:rPr>
                        <a:t> 2073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2.2. Income </a:t>
                      </a:r>
                      <a:r>
                        <a:rPr lang="en-US" sz="2000" i="1" dirty="0">
                          <a:latin typeface="Arial" pitchFamily="34" charset="0"/>
                          <a:cs typeface="Arial" pitchFamily="34" charset="0"/>
                        </a:rPr>
                        <a:t>(service fees, rent, donation etc.)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2.3. Expenses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</a:tr>
              <a:tr h="590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2.4.</a:t>
                      </a:r>
                      <a:r>
                        <a:rPr lang="en-US" sz="2000" i="1" baseline="0" dirty="0" smtClean="0"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alance @ end </a:t>
                      </a:r>
                      <a:r>
                        <a:rPr lang="en-US" sz="2000" i="1" dirty="0" err="1" smtClean="0">
                          <a:latin typeface="Arial" pitchFamily="34" charset="0"/>
                          <a:cs typeface="Arial" pitchFamily="34" charset="0"/>
                        </a:rPr>
                        <a:t>Asaar</a:t>
                      </a: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 2074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</a:tr>
              <a:tr h="737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smtClean="0">
                          <a:latin typeface="Arial" pitchFamily="34" charset="0"/>
                          <a:cs typeface="Arial" pitchFamily="34" charset="0"/>
                        </a:rPr>
                        <a:t>2.5. Details </a:t>
                      </a:r>
                      <a:r>
                        <a:rPr lang="en-US" sz="2000" i="1" dirty="0">
                          <a:latin typeface="Arial" pitchFamily="34" charset="0"/>
                          <a:cs typeface="Arial" pitchFamily="34" charset="0"/>
                        </a:rPr>
                        <a:t>of any donation received, gift in kind 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  <a:cs typeface="Arial" pitchFamily="34" charset="0"/>
              </a:rPr>
              <a:t>Finance: </a:t>
            </a:r>
            <a:r>
              <a:rPr lang="en-US" b="1" i="1" dirty="0">
                <a:latin typeface="+mn-lt"/>
                <a:cs typeface="Arial" pitchFamily="34" charset="0"/>
              </a:rPr>
              <a:t>Operating </a:t>
            </a:r>
            <a:r>
              <a:rPr lang="en-US" b="1" i="1" dirty="0" smtClean="0">
                <a:latin typeface="+mn-lt"/>
                <a:cs typeface="Arial" pitchFamily="34" charset="0"/>
              </a:rPr>
              <a:t>Budget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58945205"/>
              </p:ext>
            </p:extLst>
          </p:nvPr>
        </p:nvGraphicFramePr>
        <p:xfrm>
          <a:off x="203202" y="1905000"/>
          <a:ext cx="11683999" cy="18613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439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39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092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8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7089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8272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2980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3878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/>
                        <a:t>Budget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Budget Allocated 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Budget Released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Budget Expenditure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Irregularities (BERUJU)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8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Amount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/>
                        <a:t>Clearances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/>
                        <a:t>% Clearances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/>
                        <a:t>Capital</a:t>
                      </a: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/>
                        <a:t>Recurrent</a:t>
                      </a: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7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/>
                        <a:t>Total</a:t>
                      </a: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109720" marR="10972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4038601"/>
            <a:ext cx="1137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Any comments: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34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53687080"/>
              </p:ext>
            </p:extLst>
          </p:nvPr>
        </p:nvGraphicFramePr>
        <p:xfrm>
          <a:off x="491320" y="1146414"/>
          <a:ext cx="11124549" cy="4903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4113"/>
                <a:gridCol w="2175109"/>
                <a:gridCol w="2175109"/>
                <a:gridCol w="2175109"/>
                <a:gridCol w="2175109"/>
              </a:tblGrid>
              <a:tr h="136476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Category </a:t>
                      </a:r>
                      <a:endParaRPr lang="en-US" sz="2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Sanctioned</a:t>
                      </a:r>
                      <a:endParaRPr lang="en-US" sz="2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Filled </a:t>
                      </a:r>
                      <a:endParaRPr lang="en-US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Vacant</a:t>
                      </a:r>
                      <a:r>
                        <a:rPr lang="en-US" sz="2400" baseline="0" dirty="0" smtClean="0"/>
                        <a:t> %</a:t>
                      </a:r>
                      <a:endParaRPr lang="en-US" sz="2400" dirty="0"/>
                    </a:p>
                  </a:txBody>
                  <a:tcPr anchor="ctr"/>
                </a:tc>
              </a:tr>
              <a:tr h="27977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Permanent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Contracted 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anchor="ctr"/>
                </a:tc>
              </a:tr>
              <a:tr h="5277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Doctors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277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Nursing staff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277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Paramedics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277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Others </a:t>
                      </a:r>
                    </a:p>
                    <a:p>
                      <a:r>
                        <a:rPr lang="en-US" sz="2400" dirty="0" smtClean="0"/>
                        <a:t>Technical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277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Medical Recorder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277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52771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" y="0"/>
            <a:ext cx="12191999" cy="9938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/>
              <a:t>Human </a:t>
            </a:r>
            <a:r>
              <a:rPr lang="en-US" sz="4400" b="1" dirty="0" smtClean="0"/>
              <a:t>Resource</a:t>
            </a:r>
            <a:endParaRPr lang="en-US" sz="4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258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Hospital Services</a:t>
            </a:r>
            <a:endParaRPr lang="en-US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81201" y="955964"/>
          <a:ext cx="8991598" cy="5677011"/>
        </p:xfrm>
        <a:graphic>
          <a:graphicData uri="http://schemas.openxmlformats.org/drawingml/2006/table">
            <a:tbl>
              <a:tblPr/>
              <a:tblGrid>
                <a:gridCol w="2436975"/>
                <a:gridCol w="1428571"/>
                <a:gridCol w="1932773"/>
                <a:gridCol w="1344538"/>
                <a:gridCol w="1848741"/>
              </a:tblGrid>
              <a:tr h="38412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Services (In Number)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2071/72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2072/73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2073/74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00391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OPD New Cases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751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Emergency</a:t>
                      </a: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Visits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58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Inpatients Admitted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91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Inpatients Discharge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97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Total Hospital Deaths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26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Total Delivery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ND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Vacuum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C/S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2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Calibri"/>
                        </a:rPr>
                        <a:t>Surgery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Major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7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Minor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7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Safe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Abortion Services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CAC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170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PAC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85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Referral Cases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In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Calibri"/>
                          <a:ea typeface="Calibri"/>
                          <a:cs typeface="Times New Roman"/>
                        </a:rPr>
                        <a:t>Out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251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ctr"/>
            <a:r>
              <a:rPr lang="en-US" b="1" dirty="0" smtClean="0">
                <a:solidFill>
                  <a:srgbClr val="000000"/>
                </a:solidFill>
                <a:latin typeface="Calibri"/>
              </a:rPr>
              <a:t>Diagnostic/Other Services</a:t>
            </a:r>
            <a:endParaRPr lang="en-US" b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7526" y="955957"/>
          <a:ext cx="10390909" cy="5070774"/>
        </p:xfrm>
        <a:graphic>
          <a:graphicData uri="http://schemas.openxmlformats.org/drawingml/2006/table">
            <a:tbl>
              <a:tblPr/>
              <a:tblGrid>
                <a:gridCol w="4608141"/>
                <a:gridCol w="1445692"/>
                <a:gridCol w="1445692"/>
                <a:gridCol w="1445692"/>
                <a:gridCol w="1445692"/>
              </a:tblGrid>
              <a:tr h="3866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Diagnostic/Other Services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2071/72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2072/73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2073/74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X-ray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Ultrasonogram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(USG)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Echocardiogram (Echo)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Electro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Encephalo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Gram (EEG)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Electrocardiogram (ECG)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Treadmill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Computed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Tomographic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(CT) Scan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Magnetic Resonance Imaging (MRI)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Endoscopy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Colonoscopy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2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Nuclear Medicine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62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Laboratory service Provided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494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0"/>
            <a:ext cx="11784169" cy="838200"/>
          </a:xfrm>
          <a:noFill/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Total Patients Served by Social Service in FY 2073/74</a:t>
            </a:r>
            <a:endParaRPr lang="en-US" sz="3600" b="1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06584505"/>
              </p:ext>
            </p:extLst>
          </p:nvPr>
        </p:nvGraphicFramePr>
        <p:xfrm>
          <a:off x="211786" y="1176270"/>
          <a:ext cx="11712501" cy="35772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26125"/>
                <a:gridCol w="1351735"/>
                <a:gridCol w="1351735"/>
                <a:gridCol w="998205"/>
                <a:gridCol w="1454336"/>
                <a:gridCol w="1232160"/>
                <a:gridCol w="998205"/>
              </a:tblGrid>
              <a:tr h="381702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 dirty="0"/>
                        <a:t>Target Group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/>
                        <a:t>Number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 dirty="0"/>
                        <a:t>%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7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/>
                        <a:t>Female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/>
                        <a:t>Male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/>
                        <a:t>Total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/>
                        <a:t>Female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/>
                        <a:t>Male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u="none" strike="noStrike"/>
                        <a:t>Total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</a:tr>
              <a:tr h="3817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u="none" strike="noStrike"/>
                        <a:t>Ultra Poor and Poor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</a:tr>
              <a:tr h="3817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u="none" strike="noStrike"/>
                        <a:t>Helpless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</a:tr>
              <a:tr h="3817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u="none" strike="noStrike"/>
                        <a:t>Person with Disability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</a:tr>
              <a:tr h="3817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u="none" strike="noStrike" dirty="0"/>
                        <a:t>Senior Citizen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</a:tr>
              <a:tr h="523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u="none" strike="noStrike"/>
                        <a:t>Victims of Gender Based Violence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</a:tr>
              <a:tr h="3817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u="none" strike="noStrike"/>
                        <a:t>Female Health Volunteers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</a:tr>
              <a:tr h="3817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u="none" strike="noStrike"/>
                        <a:t>Total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/>
                        <a:t> 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/>
                        <a:t> 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000" marR="12000" marT="900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6022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0455" y="-5993"/>
            <a:ext cx="11668259" cy="909661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+mn-lt"/>
              </a:rPr>
              <a:t>Impoverished </a:t>
            </a:r>
            <a:r>
              <a:rPr lang="en-US" sz="3600" dirty="0" smtClean="0">
                <a:latin typeface="+mn-lt"/>
              </a:rPr>
              <a:t>Citizen </a:t>
            </a:r>
            <a:r>
              <a:rPr lang="en-US" sz="3600" dirty="0">
                <a:latin typeface="+mn-lt"/>
              </a:rPr>
              <a:t>(</a:t>
            </a:r>
            <a:r>
              <a:rPr lang="en-US" sz="3600" i="1" dirty="0" err="1">
                <a:latin typeface="+mn-lt"/>
              </a:rPr>
              <a:t>Bipanna</a:t>
            </a:r>
            <a:r>
              <a:rPr lang="en-US" sz="3600" i="1" dirty="0">
                <a:latin typeface="+mn-lt"/>
              </a:rPr>
              <a:t> </a:t>
            </a:r>
            <a:r>
              <a:rPr lang="en-US" sz="3600" i="1" dirty="0" err="1">
                <a:latin typeface="+mn-lt"/>
              </a:rPr>
              <a:t>Nagarik</a:t>
            </a:r>
            <a:r>
              <a:rPr lang="en-US" sz="3600" dirty="0">
                <a:latin typeface="+mn-lt"/>
              </a:rPr>
              <a:t>) 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Treatment Fund: FY 2073/2074</a:t>
            </a:r>
            <a:endParaRPr lang="en-US" sz="3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2516573"/>
              </p:ext>
            </p:extLst>
          </p:nvPr>
        </p:nvGraphicFramePr>
        <p:xfrm>
          <a:off x="655595" y="1022082"/>
          <a:ext cx="10578462" cy="4937760"/>
        </p:xfrm>
        <a:graphic>
          <a:graphicData uri="http://schemas.openxmlformats.org/drawingml/2006/table">
            <a:tbl>
              <a:tblPr/>
              <a:tblGrid>
                <a:gridCol w="3157853"/>
                <a:gridCol w="1977752"/>
                <a:gridCol w="1465943"/>
                <a:gridCol w="1727885"/>
                <a:gridCol w="2249029"/>
              </a:tblGrid>
              <a:tr h="15240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Diseases</a:t>
                      </a: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Patients Treated</a:t>
                      </a:r>
                      <a:endParaRPr lang="en-US" sz="2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Amount (Rs)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52400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1800" dirty="0"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Female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Male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Total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21920" marR="121920"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marL="121920" marR="121920"/>
                </a:tc>
              </a:tr>
              <a:tr h="3962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Heart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7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Kidney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1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Cancer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Spinal Injury</a:t>
                      </a: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5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Head Injury</a:t>
                      </a: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Parkinsonism</a:t>
                      </a: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Alzheimer's disease</a:t>
                      </a: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 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Sickle cell anemia</a:t>
                      </a: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8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imes New Roman"/>
                          <a:cs typeface="Tahoma" pitchFamily="34" charset="0"/>
                        </a:rPr>
                        <a:t>Total</a:t>
                      </a: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latin typeface="Tahoma" pitchFamily="34" charset="0"/>
                        <a:ea typeface="Times New Roman"/>
                        <a:cs typeface="Tahoma" pitchFamily="34" charset="0"/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0650"/>
            <a:ext cx="2743200" cy="365125"/>
          </a:xfrm>
        </p:spPr>
        <p:txBody>
          <a:bodyPr/>
          <a:lstStyle/>
          <a:p>
            <a:fld id="{0700100D-1842-40E2-B6C5-86225685046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5843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585</Words>
  <Application>Microsoft Office PowerPoint</Application>
  <PresentationFormat>Custom</PresentationFormat>
  <Paragraphs>362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National Annual Health Review 2073/74</vt:lpstr>
      <vt:lpstr>Hospital Beds</vt:lpstr>
      <vt:lpstr>Slide 3</vt:lpstr>
      <vt:lpstr>Finance: Operating Budget</vt:lpstr>
      <vt:lpstr>Slide 5</vt:lpstr>
      <vt:lpstr>Hospital Services</vt:lpstr>
      <vt:lpstr>Diagnostic/Other Services</vt:lpstr>
      <vt:lpstr>Total Patients Served by Social Service in FY 2073/74</vt:lpstr>
      <vt:lpstr>Impoverished Citizen (Bipanna Nagarik)  Treatment Fund: FY 2073/2074</vt:lpstr>
      <vt:lpstr>One Stop Crisis Management Center (OCMC) FY 2073/74</vt:lpstr>
      <vt:lpstr>Status of House Keeping Services</vt:lpstr>
      <vt:lpstr>Hospital Major Indicators</vt:lpstr>
      <vt:lpstr>Top 10 Morbidity and Mortality among Inpatients FY 2073/74 </vt:lpstr>
      <vt:lpstr>Slide 14</vt:lpstr>
      <vt:lpstr>Slide 15</vt:lpstr>
      <vt:lpstr>Slide 16</vt:lpstr>
      <vt:lpstr>Slide 17</vt:lpstr>
      <vt:lpstr>Slide 18</vt:lpstr>
      <vt:lpstr>Slide 19</vt:lpstr>
      <vt:lpstr>Key Innovation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Annual health Review 2072/73</dc:title>
  <dc:creator>User</dc:creator>
  <cp:lastModifiedBy>Dell</cp:lastModifiedBy>
  <cp:revision>53</cp:revision>
  <dcterms:created xsi:type="dcterms:W3CDTF">2016-12-04T09:36:25Z</dcterms:created>
  <dcterms:modified xsi:type="dcterms:W3CDTF">2017-09-10T08:50:39Z</dcterms:modified>
</cp:coreProperties>
</file>